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21A6-B771-4377-B202-F831BCCC1D97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354A-0C87-47A9-A918-9508E90D4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US" dirty="0" smtClean="0"/>
              <a:t>Crimes Against the Person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_1813634_leeds150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667000"/>
            <a:ext cx="2121568" cy="2687320"/>
          </a:xfrm>
          <a:prstGeom prst="rect">
            <a:avLst/>
          </a:prstGeom>
        </p:spPr>
      </p:pic>
      <p:pic>
        <p:nvPicPr>
          <p:cNvPr id="5" name="Picture 4" descr="stal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3276600"/>
            <a:ext cx="2228850" cy="2971800"/>
          </a:xfrm>
          <a:prstGeom prst="rect">
            <a:avLst/>
          </a:prstGeom>
        </p:spPr>
      </p:pic>
      <p:pic>
        <p:nvPicPr>
          <p:cNvPr id="6" name="Picture 5" descr="rape symb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27432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1200" dirty="0" smtClean="0"/>
              <a:t>End of slideshow, click to exit</a:t>
            </a:r>
            <a:endParaRPr lang="en-US" sz="1200" dirty="0"/>
          </a:p>
        </p:txBody>
      </p:sp>
      <p:pic>
        <p:nvPicPr>
          <p:cNvPr id="7" name="Content Placeholder 6" descr="SVUopen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6887" y="2148681"/>
            <a:ext cx="5610225" cy="342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676400"/>
            <a:ext cx="579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Bonus Episode!!!</a:t>
            </a:r>
            <a:endParaRPr lang="en-US" sz="9600" dirty="0"/>
          </a:p>
        </p:txBody>
      </p:sp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Episode…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graduate student has accused her professor of raping her after a night of drinking.  He claims that she initiated it and demanded “rough sex”.  Which side is telling the truth</a:t>
            </a:r>
            <a:r>
              <a:rPr lang="en-US" smtClean="0"/>
              <a:t>?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Assault/Battery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two terms are often used </a:t>
            </a:r>
            <a:r>
              <a:rPr lang="en-US" b="1" u="sng" dirty="0" smtClean="0">
                <a:solidFill>
                  <a:srgbClr val="FFFF00"/>
                </a:solidFill>
              </a:rPr>
              <a:t>interchangeably</a:t>
            </a:r>
            <a:r>
              <a:rPr lang="en-US" dirty="0" smtClean="0"/>
              <a:t> in the legal field</a:t>
            </a:r>
          </a:p>
          <a:p>
            <a:r>
              <a:rPr lang="en-US" dirty="0" smtClean="0"/>
              <a:t>Strictly defined:</a:t>
            </a:r>
          </a:p>
          <a:p>
            <a:r>
              <a:rPr lang="en-US" dirty="0" smtClean="0"/>
              <a:t>1.  assault = an </a:t>
            </a:r>
            <a:r>
              <a:rPr lang="en-US" b="1" u="sng" dirty="0" smtClean="0">
                <a:solidFill>
                  <a:srgbClr val="FFFF00"/>
                </a:solidFill>
              </a:rPr>
              <a:t>attempt</a:t>
            </a:r>
            <a:r>
              <a:rPr lang="en-US" dirty="0" smtClean="0"/>
              <a:t> or </a:t>
            </a:r>
            <a:r>
              <a:rPr lang="en-US" b="1" u="sng" dirty="0" smtClean="0">
                <a:solidFill>
                  <a:srgbClr val="FFFF00"/>
                </a:solidFill>
              </a:rPr>
              <a:t>threat</a:t>
            </a:r>
            <a:r>
              <a:rPr lang="en-US" dirty="0" smtClean="0"/>
              <a:t> to carry out a physical attack against another person</a:t>
            </a:r>
          </a:p>
          <a:p>
            <a:r>
              <a:rPr lang="en-US" dirty="0" smtClean="0"/>
              <a:t>2.  battery = the actual illegal </a:t>
            </a:r>
            <a:r>
              <a:rPr lang="en-US" b="1" u="sng" dirty="0" smtClean="0">
                <a:solidFill>
                  <a:srgbClr val="FFFF00"/>
                </a:solidFill>
              </a:rPr>
              <a:t>physical contact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that occurs without </a:t>
            </a:r>
            <a:r>
              <a:rPr lang="en-US" b="1" u="sng" dirty="0" smtClean="0">
                <a:solidFill>
                  <a:srgbClr val="FFFF00"/>
                </a:solidFill>
              </a:rPr>
              <a:t>consent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Content Placeholder 5" descr="assault at gunpoin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600200"/>
            <a:ext cx="3636416" cy="2066925"/>
          </a:xfrm>
        </p:spPr>
      </p:pic>
      <p:pic>
        <p:nvPicPr>
          <p:cNvPr id="7" name="Picture 6" descr="battery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4038600"/>
            <a:ext cx="3657600" cy="2318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Assault/Battery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Just like in homicide cases, assault and battery are often issued </a:t>
            </a:r>
            <a:r>
              <a:rPr lang="en-US" b="1" u="sng" dirty="0" smtClean="0">
                <a:solidFill>
                  <a:srgbClr val="FFFF00"/>
                </a:solidFill>
              </a:rPr>
              <a:t>degrees</a:t>
            </a:r>
            <a:r>
              <a:rPr lang="en-US" dirty="0" smtClean="0"/>
              <a:t> of severity depending on the </a:t>
            </a:r>
            <a:r>
              <a:rPr lang="en-US" b="1" u="sng" dirty="0" smtClean="0">
                <a:solidFill>
                  <a:srgbClr val="FFFF00"/>
                </a:solidFill>
              </a:rPr>
              <a:t>situation</a:t>
            </a:r>
          </a:p>
          <a:p>
            <a:r>
              <a:rPr lang="en-US" u="sng" dirty="0" smtClean="0"/>
              <a:t>Simple Assault/Battery </a:t>
            </a:r>
            <a:r>
              <a:rPr lang="en-US" dirty="0" smtClean="0"/>
              <a:t>= usually a </a:t>
            </a:r>
            <a:r>
              <a:rPr lang="en-US" b="1" u="sng" dirty="0" smtClean="0">
                <a:solidFill>
                  <a:srgbClr val="FFFF00"/>
                </a:solidFill>
              </a:rPr>
              <a:t>misdemeanor</a:t>
            </a:r>
            <a:r>
              <a:rPr lang="en-US" dirty="0" smtClean="0"/>
              <a:t>, could be a fistfight, etc.</a:t>
            </a:r>
          </a:p>
          <a:p>
            <a:r>
              <a:rPr lang="en-US" u="sng" dirty="0" smtClean="0"/>
              <a:t>Aggravated Assault/Battery </a:t>
            </a:r>
            <a:r>
              <a:rPr lang="en-US" dirty="0" smtClean="0"/>
              <a:t>= usually a class 1 </a:t>
            </a:r>
            <a:r>
              <a:rPr lang="en-US" b="1" u="sng" dirty="0" smtClean="0">
                <a:solidFill>
                  <a:srgbClr val="FFFF00"/>
                </a:solidFill>
              </a:rPr>
              <a:t>felony</a:t>
            </a:r>
            <a:r>
              <a:rPr lang="en-US" dirty="0" smtClean="0"/>
              <a:t> and could involve a </a:t>
            </a:r>
            <a:r>
              <a:rPr lang="en-US" b="1" u="sng" dirty="0" smtClean="0">
                <a:solidFill>
                  <a:srgbClr val="FFFF00"/>
                </a:solidFill>
              </a:rPr>
              <a:t>weapon</a:t>
            </a:r>
            <a:r>
              <a:rPr lang="en-US" dirty="0"/>
              <a:t> </a:t>
            </a:r>
            <a:r>
              <a:rPr lang="en-US" dirty="0" smtClean="0"/>
              <a:t>or meant to cause serious </a:t>
            </a:r>
            <a:r>
              <a:rPr lang="en-US" b="1" u="sng" dirty="0" smtClean="0">
                <a:solidFill>
                  <a:srgbClr val="FFFF00"/>
                </a:solidFill>
              </a:rPr>
              <a:t>injury</a:t>
            </a:r>
            <a:r>
              <a:rPr lang="en-US" dirty="0" smtClean="0"/>
              <a:t> to opposing party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Content Placeholder 4" descr="fis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38800" y="1752600"/>
            <a:ext cx="2133600" cy="2125066"/>
          </a:xfrm>
        </p:spPr>
      </p:pic>
      <p:pic>
        <p:nvPicPr>
          <p:cNvPr id="6" name="Picture 5" descr="louisville-slugger-b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572000"/>
            <a:ext cx="1967606" cy="1270000"/>
          </a:xfrm>
          <a:prstGeom prst="rect">
            <a:avLst/>
          </a:prstGeom>
        </p:spPr>
      </p:pic>
      <p:pic>
        <p:nvPicPr>
          <p:cNvPr id="7" name="Picture 6" descr="glo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19796" y="4572000"/>
            <a:ext cx="1974695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Occurs when a person </a:t>
            </a:r>
            <a:r>
              <a:rPr lang="en-US" b="1" u="sng" dirty="0" smtClean="0">
                <a:solidFill>
                  <a:srgbClr val="FFFF00"/>
                </a:solidFill>
              </a:rPr>
              <a:t>repeatedly</a:t>
            </a:r>
            <a:r>
              <a:rPr lang="en-US" dirty="0" smtClean="0"/>
              <a:t> follows or harasses another person</a:t>
            </a:r>
          </a:p>
          <a:p>
            <a:r>
              <a:rPr lang="en-US" dirty="0" smtClean="0"/>
              <a:t>Could Include:</a:t>
            </a:r>
          </a:p>
          <a:p>
            <a:r>
              <a:rPr lang="en-US" dirty="0" smtClean="0"/>
              <a:t>1.  threats of </a:t>
            </a:r>
            <a:r>
              <a:rPr lang="en-US" b="1" u="sng" dirty="0" smtClean="0">
                <a:solidFill>
                  <a:srgbClr val="FFFF00"/>
                </a:solidFill>
              </a:rPr>
              <a:t>emotional</a:t>
            </a:r>
            <a:r>
              <a:rPr lang="en-US" dirty="0" smtClean="0"/>
              <a:t> harm</a:t>
            </a:r>
          </a:p>
          <a:p>
            <a:r>
              <a:rPr lang="en-US" dirty="0" smtClean="0"/>
              <a:t>2.  threats of </a:t>
            </a:r>
            <a:r>
              <a:rPr lang="en-US" b="1" u="sng" dirty="0" smtClean="0">
                <a:solidFill>
                  <a:srgbClr val="FFFF00"/>
                </a:solidFill>
              </a:rPr>
              <a:t>bodily</a:t>
            </a:r>
            <a:r>
              <a:rPr lang="en-US" dirty="0" smtClean="0"/>
              <a:t> harm</a:t>
            </a:r>
          </a:p>
          <a:p>
            <a:r>
              <a:rPr lang="en-US" dirty="0" smtClean="0"/>
              <a:t>3.  thoughts of </a:t>
            </a:r>
            <a:r>
              <a:rPr lang="en-US" b="1" u="sng" dirty="0" smtClean="0">
                <a:solidFill>
                  <a:srgbClr val="FFFF00"/>
                </a:solidFill>
              </a:rPr>
              <a:t>sexual</a:t>
            </a:r>
            <a:r>
              <a:rPr lang="en-US" dirty="0" smtClean="0"/>
              <a:t> </a:t>
            </a:r>
            <a:r>
              <a:rPr lang="en-US" dirty="0" smtClean="0"/>
              <a:t>provocation</a:t>
            </a:r>
          </a:p>
          <a:p>
            <a:r>
              <a:rPr lang="en-US" dirty="0" smtClean="0"/>
              <a:t>Typically, a restraining </a:t>
            </a:r>
            <a:r>
              <a:rPr lang="en-US" smtClean="0"/>
              <a:t>order follows.</a:t>
            </a:r>
            <a:endParaRPr lang="en-US" dirty="0" smtClean="0"/>
          </a:p>
        </p:txBody>
      </p:sp>
      <p:pic>
        <p:nvPicPr>
          <p:cNvPr id="1026" name="Picture 2" descr="C:\Documents and Settings\mrriley\Local Settings\Temporary Internet Files\Content.IE5\PX3LMONC\MPj0438865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828800"/>
            <a:ext cx="3279720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257800" y="51054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Many states have already passed laws to prosecute those who stalk their victims both physically and on the internet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Includes </a:t>
            </a:r>
            <a:r>
              <a:rPr lang="en-US" b="1" u="sng" dirty="0" smtClean="0">
                <a:solidFill>
                  <a:srgbClr val="FFFF00"/>
                </a:solidFill>
              </a:rPr>
              <a:t>rape</a:t>
            </a:r>
            <a:r>
              <a:rPr lang="en-US" dirty="0"/>
              <a:t> </a:t>
            </a:r>
            <a:r>
              <a:rPr lang="en-US" dirty="0" smtClean="0"/>
              <a:t>(all degrees), </a:t>
            </a:r>
            <a:r>
              <a:rPr lang="en-US" b="1" u="sng" dirty="0" smtClean="0">
                <a:solidFill>
                  <a:srgbClr val="FFFF00"/>
                </a:solidFill>
              </a:rPr>
              <a:t>sexual assault/sexual battery</a:t>
            </a:r>
            <a:r>
              <a:rPr lang="en-US" dirty="0" smtClean="0"/>
              <a:t>, child </a:t>
            </a:r>
            <a:r>
              <a:rPr lang="en-US" b="1" u="sng" dirty="0" smtClean="0">
                <a:solidFill>
                  <a:srgbClr val="FFFF00"/>
                </a:solidFill>
              </a:rPr>
              <a:t>pornography</a:t>
            </a:r>
            <a:r>
              <a:rPr lang="en-US" dirty="0" smtClean="0"/>
              <a:t>, as well as other crimes</a:t>
            </a:r>
            <a:endParaRPr lang="en-US" dirty="0"/>
          </a:p>
        </p:txBody>
      </p:sp>
      <p:pic>
        <p:nvPicPr>
          <p:cNvPr id="5" name="Content Placeholder 4" descr="chris hans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38800" y="1447800"/>
            <a:ext cx="2590800" cy="3562350"/>
          </a:xfrm>
        </p:spPr>
      </p:pic>
      <p:sp>
        <p:nvSpPr>
          <p:cNvPr id="6" name="TextBox 5"/>
          <p:cNvSpPr txBox="1"/>
          <p:nvPr/>
        </p:nvSpPr>
        <p:spPr>
          <a:xfrm>
            <a:off x="5105400" y="51054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MSNBC’s “To Catch a Predator” series hosted by Chris Hansen (above) has worked with local police and the FBI to trap sexual predators before they can victimize a child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Crimes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Rape</a:t>
            </a:r>
          </a:p>
          <a:p>
            <a:r>
              <a:rPr lang="en-US" dirty="0" smtClean="0"/>
              <a:t>1.  defined as sexual intercourse without </a:t>
            </a:r>
            <a:r>
              <a:rPr lang="en-US" b="1" u="sng" dirty="0" smtClean="0">
                <a:solidFill>
                  <a:srgbClr val="FFFF00"/>
                </a:solidFill>
              </a:rPr>
              <a:t>consent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(permission)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2.  Different degrees include but are not limited to </a:t>
            </a:r>
            <a:r>
              <a:rPr lang="en-US" b="1" u="sng" dirty="0" smtClean="0">
                <a:solidFill>
                  <a:srgbClr val="FFFF00"/>
                </a:solidFill>
              </a:rPr>
              <a:t>aggravated</a:t>
            </a:r>
            <a:r>
              <a:rPr lang="en-US" dirty="0" smtClean="0"/>
              <a:t> (deadly weapon to force victim), and </a:t>
            </a:r>
            <a:r>
              <a:rPr lang="en-US" b="1" u="sng" dirty="0" smtClean="0">
                <a:solidFill>
                  <a:srgbClr val="FFFF00"/>
                </a:solidFill>
              </a:rPr>
              <a:t>statutory</a:t>
            </a:r>
            <a:r>
              <a:rPr lang="en-US" dirty="0" smtClean="0"/>
              <a:t> (victim is not of </a:t>
            </a:r>
            <a:r>
              <a:rPr lang="en-US" b="1" u="sng" dirty="0" smtClean="0">
                <a:solidFill>
                  <a:srgbClr val="FFFF00"/>
                </a:solidFill>
              </a:rPr>
              <a:t>legal age</a:t>
            </a:r>
            <a:r>
              <a:rPr lang="en-US" dirty="0" smtClean="0"/>
              <a:t> to consent to sex)</a:t>
            </a:r>
          </a:p>
          <a:p>
            <a:r>
              <a:rPr lang="en-US" dirty="0" smtClean="0"/>
              <a:t>In PA, statutory rape AUTOMATICALLY exists when victim is under </a:t>
            </a:r>
            <a:r>
              <a:rPr lang="en-US" b="1" u="sng" dirty="0" smtClean="0">
                <a:solidFill>
                  <a:srgbClr val="FFFF00"/>
                </a:solidFill>
              </a:rPr>
              <a:t>16</a:t>
            </a:r>
            <a:r>
              <a:rPr lang="en-US" dirty="0" smtClean="0"/>
              <a:t> OR if victim is ages 16-17 and perpetrator is </a:t>
            </a:r>
            <a:r>
              <a:rPr lang="en-US" b="1" u="sng" dirty="0" smtClean="0">
                <a:solidFill>
                  <a:srgbClr val="FFFF00"/>
                </a:solidFill>
              </a:rPr>
              <a:t>4</a:t>
            </a:r>
            <a:r>
              <a:rPr lang="en-US" dirty="0" smtClean="0"/>
              <a:t> or more years older (class 2 felony)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Crimes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constitutes “non-consensual sex”?</a:t>
            </a:r>
          </a:p>
          <a:p>
            <a:r>
              <a:rPr lang="en-US" dirty="0" smtClean="0"/>
              <a:t>1.  victim physically </a:t>
            </a:r>
            <a:r>
              <a:rPr lang="en-US" b="1" u="sng" dirty="0" smtClean="0">
                <a:solidFill>
                  <a:srgbClr val="FFFF00"/>
                </a:solidFill>
              </a:rPr>
              <a:t>resists</a:t>
            </a:r>
            <a:r>
              <a:rPr lang="en-US" dirty="0" smtClean="0"/>
              <a:t> perpetrator</a:t>
            </a:r>
          </a:p>
          <a:p>
            <a:r>
              <a:rPr lang="en-US" dirty="0" smtClean="0"/>
              <a:t>2.  victim </a:t>
            </a:r>
            <a:r>
              <a:rPr lang="en-US" b="1" u="sng" dirty="0" smtClean="0">
                <a:solidFill>
                  <a:srgbClr val="FFFF00"/>
                </a:solidFill>
              </a:rPr>
              <a:t>submits</a:t>
            </a:r>
            <a:r>
              <a:rPr lang="en-US" dirty="0" smtClean="0"/>
              <a:t> due to force, threat, or physical violence</a:t>
            </a:r>
          </a:p>
          <a:p>
            <a:r>
              <a:rPr lang="en-US" dirty="0" smtClean="0"/>
              <a:t>3.  victim is </a:t>
            </a:r>
            <a:r>
              <a:rPr lang="en-US" b="1" u="sng" dirty="0" smtClean="0">
                <a:solidFill>
                  <a:srgbClr val="FFFF00"/>
                </a:solidFill>
              </a:rPr>
              <a:t>unconscious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u="sng" dirty="0" smtClean="0">
                <a:solidFill>
                  <a:srgbClr val="FFFF00"/>
                </a:solidFill>
              </a:rPr>
              <a:t>intoxicated</a:t>
            </a:r>
            <a:r>
              <a:rPr lang="en-US" dirty="0" smtClean="0"/>
              <a:t> due to drugs/alcohol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A Rape Case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Difficult for all Parties Involved</a:t>
            </a:r>
          </a:p>
          <a:p>
            <a:r>
              <a:rPr lang="en-US" dirty="0" smtClean="0"/>
              <a:t>1.  victims do not always wish to </a:t>
            </a:r>
            <a:r>
              <a:rPr lang="en-US" b="1" u="sng" dirty="0" smtClean="0">
                <a:solidFill>
                  <a:srgbClr val="FFFF00"/>
                </a:solidFill>
              </a:rPr>
              <a:t>face</a:t>
            </a:r>
            <a:r>
              <a:rPr lang="en-US" dirty="0" smtClean="0"/>
              <a:t> or </a:t>
            </a:r>
            <a:r>
              <a:rPr lang="en-US" b="1" u="sng" dirty="0" smtClean="0">
                <a:solidFill>
                  <a:srgbClr val="FFFF00"/>
                </a:solidFill>
              </a:rPr>
              <a:t>testify</a:t>
            </a:r>
            <a:r>
              <a:rPr lang="en-US" b="1" u="sng" dirty="0" smtClean="0"/>
              <a:t> </a:t>
            </a:r>
            <a:r>
              <a:rPr lang="en-US" dirty="0" smtClean="0"/>
              <a:t> against accused in court</a:t>
            </a:r>
          </a:p>
          <a:p>
            <a:r>
              <a:rPr lang="en-US" dirty="0" smtClean="0"/>
              <a:t>2.  defendants often feel that they are already </a:t>
            </a:r>
            <a:r>
              <a:rPr lang="en-US" b="1" u="sng" dirty="0" smtClean="0">
                <a:solidFill>
                  <a:srgbClr val="FFFF00"/>
                </a:solidFill>
              </a:rPr>
              <a:t>guilty</a:t>
            </a:r>
            <a:r>
              <a:rPr lang="en-US" dirty="0" smtClean="0"/>
              <a:t> in the eyes of jurors</a:t>
            </a:r>
            <a:endParaRPr lang="en-US" dirty="0"/>
          </a:p>
        </p:txBody>
      </p:sp>
      <p:pic>
        <p:nvPicPr>
          <p:cNvPr id="6" name="Content Placeholder 5" descr="hiding fac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676400"/>
            <a:ext cx="2362200" cy="2057400"/>
          </a:xfrm>
        </p:spPr>
      </p:pic>
      <p:pic>
        <p:nvPicPr>
          <p:cNvPr id="7" name="Picture 6" descr="stressed_m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191000"/>
            <a:ext cx="2527876" cy="1841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a Rape Case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Prosecutors, they need to shift the jury’s thinking away from a victim’s past </a:t>
            </a:r>
            <a:r>
              <a:rPr lang="en-US" b="1" u="sng" dirty="0" smtClean="0">
                <a:solidFill>
                  <a:srgbClr val="FFFF00"/>
                </a:solidFill>
              </a:rPr>
              <a:t>sexual history</a:t>
            </a:r>
            <a:r>
              <a:rPr lang="en-US" dirty="0" smtClean="0"/>
              <a:t> and choices made that the defense might try to introduce</a:t>
            </a:r>
          </a:p>
          <a:p>
            <a:r>
              <a:rPr lang="en-US" dirty="0" smtClean="0"/>
              <a:t>For jurors, many times the argument comes down to </a:t>
            </a:r>
            <a:r>
              <a:rPr lang="en-US" b="1" u="sng" dirty="0" smtClean="0">
                <a:solidFill>
                  <a:srgbClr val="FFFF00"/>
                </a:solidFill>
              </a:rPr>
              <a:t>“he said-she said”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7" name="Content Placeholder 6" descr="he said she sai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676400"/>
            <a:ext cx="2760578" cy="4144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476</Words>
  <Application>Microsoft Office PowerPoint</Application>
  <PresentationFormat>On-screen Show (4:3)</PresentationFormat>
  <Paragraphs>42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Crimes Against the Person</vt:lpstr>
      <vt:lpstr>Assault/Battery</vt:lpstr>
      <vt:lpstr>Assault/Battery (continued)</vt:lpstr>
      <vt:lpstr>Stalking</vt:lpstr>
      <vt:lpstr>Sex Crimes</vt:lpstr>
      <vt:lpstr>Sex Crimes (cont’d)</vt:lpstr>
      <vt:lpstr>Sex Crimes (cont’d)</vt:lpstr>
      <vt:lpstr>Trying A Rape Case</vt:lpstr>
      <vt:lpstr>Trying a Rape Case (cont’d)</vt:lpstr>
      <vt:lpstr>PowerPoint Presentation</vt:lpstr>
      <vt:lpstr>End of slideshow, click to exit</vt:lpstr>
      <vt:lpstr>PowerPoint Presentation</vt:lpstr>
      <vt:lpstr>In This Episode…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Crimes Against the Person</dc:title>
  <dc:creator>Matthew R. Riley</dc:creator>
  <cp:lastModifiedBy>JODONNELLY</cp:lastModifiedBy>
  <cp:revision>13</cp:revision>
  <dcterms:created xsi:type="dcterms:W3CDTF">2009-05-08T17:27:35Z</dcterms:created>
  <dcterms:modified xsi:type="dcterms:W3CDTF">2012-02-27T17:01:03Z</dcterms:modified>
</cp:coreProperties>
</file>